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220FB-0DE2-4B12-8C70-99A5228BD25E}" v="305" dt="2025-09-21T21:48:17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2857A-3E70-43D9-BEB5-4356073627AD}" type="datetimeFigureOut">
              <a:t>21/09/2025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9E6A-BA31-4658-B2E7-0317822917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58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57453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730752"/>
            <a:ext cx="13267944" cy="2633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dirty="0">
                <a:solidFill>
                  <a:srgbClr val="CA7B7B"/>
                </a:solidFill>
                <a:latin typeface="Times New Roman"/>
                <a:ea typeface="Calibri"/>
                <a:cs typeface="Calibri"/>
              </a:rPr>
              <a:t>Cyber-Physical Molding Station with Integrated IoT Monitoring and Secure Access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05358"/>
              </p:ext>
            </p:extLst>
          </p:nvPr>
        </p:nvGraphicFramePr>
        <p:xfrm>
          <a:off x="666352" y="529574"/>
          <a:ext cx="12527765" cy="7697792"/>
        </p:xfrm>
        <a:graphic>
          <a:graphicData uri="http://schemas.openxmlformats.org/drawingml/2006/table">
            <a:tbl>
              <a:tblPr/>
              <a:tblGrid>
                <a:gridCol w="26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9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51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Node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Function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Controller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Key Sensors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Key Actuators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8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1. Access Control System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Manages secure entry using RFID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RC522 RFID Reader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Servo motor, Buzzer, Red/Green LEDs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87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2. Environmental Monitoring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Tracks temperature, humidity, air quality, and light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DHT11, MQ135, LDR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LED, Buzzer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76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3. Energy Management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Monitors device status (heater, fan, light)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INA219, Push Button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Incandescent Bulb, Heater, DC Motor (fan), 16×2 LCD, Relay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76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4. Motor Monitoring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Monitors RPM, temperature, V/I, motor diagnostics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INA219, MLX90614, Photoelectric Speed Sensor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DC Motor, Servo Motor, Solid State Relay, 1.3″ OLED, Green LED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76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5. Lathe Monitoring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Tracks vibration, and power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INA219, VL6180X, Piezoelectric Sensor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LR7843 MOSFET, DC Motor, 1.3″ OLED, LED, Buzzer, SG90 Servo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98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6. Motion Detector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Detects movement near the entry door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PIR Motion Sensor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Servo Motor, Green LED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387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7. Obstacle Detector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Detects AGV movement or obstruction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Ultrasonic Sensor HC-SR04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Buzzer, Red LED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698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8. Temperature Control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Measure the room temperature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ESP32 Dev Board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LM35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40"/>
                        </a:lnSpc>
                        <a:buNone/>
                      </a:pPr>
                      <a:r>
                        <a:rPr lang="en-US" sz="1950" dirty="0">
                          <a:solidFill>
                            <a:srgbClr val="4B5071"/>
                          </a:solidFill>
                          <a:latin typeface="Times New Roman"/>
                          <a:ea typeface="思源黑体-思源黑体-Regular"/>
                          <a:cs typeface="思源黑体-思源黑体-Regular" pitchFamily="34" charset="-120"/>
                        </a:rPr>
                        <a:t>5V DC Fan, Relay, Red LED</a:t>
                      </a:r>
                      <a:endParaRPr lang="en-US" sz="1950">
                        <a:latin typeface="Times New Roman"/>
                        <a:ea typeface="思源黑体-思源黑体-Regular"/>
                      </a:endParaRPr>
                    </a:p>
                  </a:txBody>
                  <a:tcPr marL="125730" marR="125730" marT="125730" marB="125730">
                    <a:lnL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666344" y="107393"/>
            <a:ext cx="1326794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40"/>
              </a:lnSpc>
              <a:buNone/>
            </a:pPr>
            <a:r>
              <a:rPr lang="en-US" sz="2490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Node Architecture</a:t>
            </a:r>
            <a:endParaRPr lang="en-US" sz="249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5250" dirty="0">
              <a:latin typeface="Times New Roman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Functional Workflow</a:t>
            </a:r>
            <a:endParaRPr lang="en-US" sz="3800" dirty="0">
              <a:latin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072384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Entry Authorization</a:t>
            </a:r>
            <a:endParaRPr lang="en-US" sz="3800">
              <a:latin typeface="Times New Roman"/>
              <a:ea typeface="思源黑体-思源黑体-Regular"/>
              <a:cs typeface="Calibri"/>
            </a:endParaRPr>
          </a:p>
        </p:txBody>
      </p:sp>
      <p:sp>
        <p:nvSpPr>
          <p:cNvPr id="5" name="Text 1"/>
          <p:cNvSpPr/>
          <p:nvPr/>
        </p:nvSpPr>
        <p:spPr>
          <a:xfrm>
            <a:off x="5660136" y="3922776"/>
            <a:ext cx="829360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680"/>
              </a:lnSpc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Times New Roman"/>
              </a:rPr>
              <a:t>The Access Control System authenticates the user via RFID. The Motion Detector confirms physical presence. The Obstacle Detector checks for AGV movement near the door.</a:t>
            </a:r>
            <a:endParaRPr lang="en-US" sz="240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2176272"/>
            <a:ext cx="8293608" cy="1380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749040"/>
            <a:ext cx="8293608" cy="13807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321808"/>
            <a:ext cx="8293608" cy="13807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2990088"/>
            <a:ext cx="7845552" cy="3474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4562856"/>
            <a:ext cx="7845552" cy="3474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6126480"/>
            <a:ext cx="7845552" cy="3474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2386584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3959352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48" y="553212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768096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Access Logic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4" name="Text 1"/>
          <p:cNvSpPr/>
          <p:nvPr/>
        </p:nvSpPr>
        <p:spPr>
          <a:xfrm>
            <a:off x="5660136" y="1618488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Entry is permitted only if:</a:t>
            </a:r>
            <a:endParaRPr lang="en-US" sz="2000" dirty="0">
              <a:latin typeface="Times New Roman"/>
            </a:endParaRPr>
          </a:p>
        </p:txBody>
      </p:sp>
      <p:sp>
        <p:nvSpPr>
          <p:cNvPr id="15" name="Text 2"/>
          <p:cNvSpPr/>
          <p:nvPr/>
        </p:nvSpPr>
        <p:spPr>
          <a:xfrm>
            <a:off x="6007608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Times New Roman"/>
                <a:ea typeface="思源黑体-思源黑体-Regular" pitchFamily="34" charset="-122"/>
                <a:cs typeface="Times New Roman"/>
              </a:rPr>
              <a:t>1</a:t>
            </a:r>
            <a:endParaRPr lang="en-US" sz="1920" dirty="0">
              <a:latin typeface="Times New Roman"/>
              <a:cs typeface="Times New Roman"/>
            </a:endParaRPr>
          </a:p>
        </p:txBody>
      </p:sp>
      <p:sp>
        <p:nvSpPr>
          <p:cNvPr id="16" name="Text 3"/>
          <p:cNvSpPr/>
          <p:nvPr/>
        </p:nvSpPr>
        <p:spPr>
          <a:xfrm>
            <a:off x="5888736" y="2990088"/>
            <a:ext cx="78455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RFID credentials are valid</a:t>
            </a:r>
            <a:endParaRPr lang="en-US" sz="2400" dirty="0">
              <a:latin typeface="Times New Roman"/>
            </a:endParaRPr>
          </a:p>
        </p:txBody>
      </p:sp>
      <p:sp>
        <p:nvSpPr>
          <p:cNvPr id="17" name="Text 4"/>
          <p:cNvSpPr/>
          <p:nvPr/>
        </p:nvSpPr>
        <p:spPr>
          <a:xfrm>
            <a:off x="6007608" y="39867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888736" y="4562856"/>
            <a:ext cx="78455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No AGV/robotic arm is in the doorway</a:t>
            </a:r>
            <a:endParaRPr lang="en-US" sz="2400" dirty="0">
              <a:latin typeface="Times New Roman"/>
            </a:endParaRPr>
          </a:p>
        </p:txBody>
      </p:sp>
      <p:sp>
        <p:nvSpPr>
          <p:cNvPr id="19" name="Text 6"/>
          <p:cNvSpPr/>
          <p:nvPr/>
        </p:nvSpPr>
        <p:spPr>
          <a:xfrm>
            <a:off x="6007608" y="555955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20" name="Text 7"/>
          <p:cNvSpPr/>
          <p:nvPr/>
        </p:nvSpPr>
        <p:spPr>
          <a:xfrm>
            <a:off x="5888736" y="6126480"/>
            <a:ext cx="78455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All environmental and machine parameters are within safe limits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21" name="Text 8"/>
          <p:cNvSpPr/>
          <p:nvPr/>
        </p:nvSpPr>
        <p:spPr>
          <a:xfrm>
            <a:off x="5660136" y="6912864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思源黑体-思源黑体-Regular"/>
                <a:ea typeface="思源黑体-思源黑体-Regular"/>
                <a:cs typeface="思源黑体-思源黑体-Regular" pitchFamily="34" charset="-120"/>
              </a:rPr>
              <a:t>I</a:t>
            </a:r>
            <a:r>
              <a:rPr lang="en-US" sz="20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f any condition fails, the servo-controlled door remains locked.</a:t>
            </a:r>
            <a:endParaRPr lang="en-US" sz="2000">
              <a:latin typeface="Times New Roman"/>
              <a:ea typeface="思源黑体-思源黑体-Regular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398264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Real-Time Monitoring &amp; Control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5257800"/>
            <a:ext cx="132679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Environmental, energy, and machine data stream to the Cloud platform. Nodes respond automatically; for example, if temperature rises, it indicates that the machinery is working inside.</a:t>
            </a:r>
            <a:endParaRPr lang="en-US" sz="2400" dirty="0">
              <a:latin typeface="Times New Roman"/>
              <a:ea typeface="思源黑体-思源黑体-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514600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3D Digital Twin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364992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 web-based 3D model mirrors the physical station.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6" name="Text 2"/>
          <p:cNvSpPr/>
          <p:nvPr/>
        </p:nvSpPr>
        <p:spPr>
          <a:xfrm>
            <a:off x="685800" y="3922776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Bidirectional Feedback:</a:t>
            </a:r>
            <a:endParaRPr lang="en-US" sz="2400" dirty="0">
              <a:latin typeface="Times New Roman"/>
              <a:ea typeface="思源黑体-思源黑体-Regular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5800" y="4489704"/>
            <a:ext cx="829360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思源黑体-思源黑体-Regular"/>
                <a:ea typeface="思源黑体-思源黑体-Regular"/>
                <a:cs typeface="思源黑体-思源黑体-Regular" pitchFamily="34" charset="-120"/>
              </a:rPr>
              <a:t>Live sensor data animates the robotic arm, AGV, and door in the 3D model. Commands from the 3D </a:t>
            </a: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interface</a:t>
            </a:r>
            <a:r>
              <a:rPr lang="en-US" sz="1900" dirty="0">
                <a:solidFill>
                  <a:srgbClr val="4B5071"/>
                </a:solidFill>
                <a:latin typeface="思源黑体-思源黑体-Regular"/>
                <a:ea typeface="思源黑体-思源黑体-Regular"/>
                <a:cs typeface="思源黑体-思源黑体-Regular" pitchFamily="34" charset="-120"/>
              </a:rPr>
              <a:t> can trigger actuators in the real system.</a:t>
            </a:r>
            <a:endParaRPr lang="en-US" sz="1900" dirty="0">
              <a:latin typeface="思源黑体-思源黑体-Regular"/>
              <a:ea typeface="思源黑体-思源黑体-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05</a:t>
            </a:r>
            <a:endParaRPr lang="en-US" sz="525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Key Features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49624"/>
            <a:ext cx="6547104" cy="1636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669280"/>
            <a:ext cx="6547104" cy="1636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3849624"/>
            <a:ext cx="6547104" cy="1636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669280"/>
            <a:ext cx="6547104" cy="1636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4434840"/>
            <a:ext cx="6483096" cy="10241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6254496"/>
            <a:ext cx="6483096" cy="10241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3216" y="4434840"/>
            <a:ext cx="6483096" cy="10241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3216" y="6254496"/>
            <a:ext cx="6483096" cy="10241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3867912"/>
            <a:ext cx="6510528" cy="59436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5687568"/>
            <a:ext cx="6510528" cy="59436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4928" y="3867912"/>
            <a:ext cx="6510528" cy="59436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4928" y="5687568"/>
            <a:ext cx="6510528" cy="59436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044952"/>
            <a:ext cx="13267944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740"/>
              </a:lnSpc>
              <a:buNone/>
            </a:pPr>
            <a:r>
              <a:rPr lang="en-US" sz="36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Key Features</a:t>
            </a:r>
            <a:endParaRPr lang="en-US" sz="36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7" name="Text 1"/>
          <p:cNvSpPr/>
          <p:nvPr/>
        </p:nvSpPr>
        <p:spPr>
          <a:xfrm>
            <a:off x="905256" y="4626864"/>
            <a:ext cx="6117336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Safety and Security: Access is conditional on machine status and AGV movement.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8" name="Text 2"/>
          <p:cNvSpPr/>
          <p:nvPr/>
        </p:nvSpPr>
        <p:spPr>
          <a:xfrm>
            <a:off x="3886200" y="3995928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 3"/>
          <p:cNvSpPr/>
          <p:nvPr/>
        </p:nvSpPr>
        <p:spPr>
          <a:xfrm>
            <a:off x="905256" y="6446520"/>
            <a:ext cx="6117336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Predictive Maintenance: Motor and lathe monitoring detect faults before failure.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0" name="Text 4"/>
          <p:cNvSpPr/>
          <p:nvPr/>
        </p:nvSpPr>
        <p:spPr>
          <a:xfrm>
            <a:off x="3886200" y="581558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Times New Roman"/>
                <a:ea typeface="思源黑体-思源黑体-Regular" pitchFamily="34" charset="-122"/>
                <a:cs typeface="Times New Roman"/>
              </a:rPr>
              <a:t>3</a:t>
            </a:r>
            <a:endParaRPr lang="en-US" sz="1820" dirty="0">
              <a:latin typeface="Times New Roman"/>
              <a:cs typeface="Times New Roman"/>
            </a:endParaRPr>
          </a:p>
        </p:txBody>
      </p:sp>
      <p:sp>
        <p:nvSpPr>
          <p:cNvPr id="21" name="Text 5"/>
          <p:cNvSpPr/>
          <p:nvPr/>
        </p:nvSpPr>
        <p:spPr>
          <a:xfrm>
            <a:off x="7626096" y="4626864"/>
            <a:ext cx="6117336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Energy Efficiency: Real-time energy tracking optimizes power consumption.</a:t>
            </a:r>
            <a:endParaRPr lang="en-US" sz="2400">
              <a:latin typeface="Times New Roman"/>
              <a:ea typeface="Calibri"/>
              <a:cs typeface="Calibri"/>
            </a:endParaRPr>
          </a:p>
        </p:txBody>
      </p:sp>
      <p:sp>
        <p:nvSpPr>
          <p:cNvPr id="22" name="Text 6"/>
          <p:cNvSpPr/>
          <p:nvPr/>
        </p:nvSpPr>
        <p:spPr>
          <a:xfrm>
            <a:off x="7626096" y="6446520"/>
            <a:ext cx="6117336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Scalability: Modular node design allows easy addition of sensors or new stations.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3" name="Text 7"/>
          <p:cNvSpPr/>
          <p:nvPr/>
        </p:nvSpPr>
        <p:spPr>
          <a:xfrm>
            <a:off x="10616184" y="3995928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4" name="Text 8"/>
          <p:cNvSpPr/>
          <p:nvPr/>
        </p:nvSpPr>
        <p:spPr>
          <a:xfrm>
            <a:off x="10616184" y="5815584"/>
            <a:ext cx="137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595959"/>
                </a:solidFill>
                <a:latin typeface="Times New Roman"/>
                <a:ea typeface="思源黑体-思源黑体-Regular" pitchFamily="34" charset="-122"/>
                <a:cs typeface="Times New Roman"/>
              </a:rPr>
              <a:t>4</a:t>
            </a:r>
            <a:endParaRPr lang="en-US" sz="182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06</a:t>
            </a:r>
            <a:endParaRPr lang="en-US" sz="525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Hardware &amp; Software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1828800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Hardware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5" name="Text 1"/>
          <p:cNvSpPr/>
          <p:nvPr/>
        </p:nvSpPr>
        <p:spPr>
          <a:xfrm>
            <a:off x="5660136" y="2679192"/>
            <a:ext cx="82936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ESP32 (multiple variants): ESP8266, ESP32-C6, ESP32-S3, ESP32-WROOM, sensors/actuators as listed above.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6" name="Text 2"/>
          <p:cNvSpPr/>
          <p:nvPr/>
        </p:nvSpPr>
        <p:spPr>
          <a:xfrm>
            <a:off x="5660136" y="3584448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Software</a:t>
            </a:r>
            <a:endParaRPr lang="en-US" sz="3800" dirty="0">
              <a:latin typeface="Times New Roman"/>
              <a:ea typeface="思源黑体-思源黑体-Regular"/>
            </a:endParaRPr>
          </a:p>
        </p:txBody>
      </p:sp>
      <p:sp>
        <p:nvSpPr>
          <p:cNvPr id="7" name="Text 3"/>
          <p:cNvSpPr/>
          <p:nvPr/>
        </p:nvSpPr>
        <p:spPr>
          <a:xfrm>
            <a:off x="5660136" y="4434840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Arduino IDE, MQTT, ThingsBoard, Three.js for 3D visualization.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60136" y="5001768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Protocols</a:t>
            </a:r>
            <a:endParaRPr lang="en-US" sz="380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0136" y="5852160"/>
            <a:ext cx="8293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Wi-Fi, MQTT, HTTP, Socket.io.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0078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250">
              <a:latin typeface="Times New Roman"/>
              <a:ea typeface="Calibri"/>
              <a:cs typeface="Calibri"/>
            </a:endParaRPr>
          </a:p>
        </p:txBody>
      </p:sp>
      <p:sp>
        <p:nvSpPr>
          <p:cNvPr id="5" name="Text 1"/>
          <p:cNvSpPr/>
          <p:nvPr/>
        </p:nvSpPr>
        <p:spPr>
          <a:xfrm>
            <a:off x="896112" y="2999232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思源黑体-思源黑体-Regular"/>
                <a:ea typeface="思源黑体-思源黑体-Regular" pitchFamily="34" charset="-122"/>
                <a:cs typeface="思源黑体-思源黑体-Regular" pitchFamily="34" charset="-120"/>
              </a:rPr>
              <a:t>1. </a:t>
            </a: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1900" dirty="0">
              <a:latin typeface="Times New Roman"/>
            </a:endParaRPr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3. Node Architecture</a:t>
            </a:r>
            <a:endParaRPr lang="en-US" sz="1900" dirty="0">
              <a:latin typeface="Times New Roman"/>
            </a:endParaRPr>
          </a:p>
        </p:txBody>
      </p:sp>
      <p:sp>
        <p:nvSpPr>
          <p:cNvPr id="7" name="Text 3"/>
          <p:cNvSpPr/>
          <p:nvPr/>
        </p:nvSpPr>
        <p:spPr>
          <a:xfrm>
            <a:off x="896112" y="4864608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5. Key Features</a:t>
            </a:r>
            <a:endParaRPr lang="en-US" sz="1900" dirty="0">
              <a:latin typeface="Times New Roman"/>
            </a:endParaRPr>
          </a:p>
        </p:txBody>
      </p:sp>
      <p:sp>
        <p:nvSpPr>
          <p:cNvPr id="8" name="Text 4"/>
          <p:cNvSpPr/>
          <p:nvPr/>
        </p:nvSpPr>
        <p:spPr>
          <a:xfrm>
            <a:off x="896112" y="5797296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7. Applications</a:t>
            </a:r>
            <a:endParaRPr lang="en-US" sz="190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26096" y="2999232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2. System Overview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4. Functional Workflow</a:t>
            </a:r>
            <a:endParaRPr lang="en-US" sz="1900" dirty="0">
              <a:latin typeface="Times New Roman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626096" y="4864608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6. Hardware &amp; Software</a:t>
            </a:r>
            <a:endParaRPr lang="en-US" sz="1900" dirty="0">
              <a:latin typeface="Times New Roman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26096" y="5797296"/>
            <a:ext cx="611733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8. Future Enhancements</a:t>
            </a:r>
            <a:endParaRPr lang="en-US" sz="1900" dirty="0">
              <a:latin typeface="Times New Roman"/>
              <a:ea typeface="思源黑体-思源黑体-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07</a:t>
            </a:r>
            <a:endParaRPr lang="en-US" sz="525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Applications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24328"/>
            <a:ext cx="4050792" cy="17190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35424"/>
            <a:ext cx="4050792" cy="17190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2624328"/>
            <a:ext cx="4050792" cy="17190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535424"/>
            <a:ext cx="4050792" cy="17190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429000"/>
            <a:ext cx="3602736" cy="685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49240"/>
            <a:ext cx="3602736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6" y="3429000"/>
            <a:ext cx="3602736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6" y="5349240"/>
            <a:ext cx="3602736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2" y="2834640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2" y="4745736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28" y="2834640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28" y="4745736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1773936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Applications</a:t>
            </a:r>
            <a:endParaRPr lang="en-US" sz="3800" dirty="0">
              <a:latin typeface="Times New Roman"/>
              <a:ea typeface="思源黑体-思源黑体-Regular"/>
            </a:endParaRPr>
          </a:p>
        </p:txBody>
      </p:sp>
      <p:sp>
        <p:nvSpPr>
          <p:cNvPr id="17" name="Text 1"/>
          <p:cNvSpPr/>
          <p:nvPr/>
        </p:nvSpPr>
        <p:spPr>
          <a:xfrm>
            <a:off x="1033272" y="28620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18" name="Text 2"/>
          <p:cNvSpPr/>
          <p:nvPr/>
        </p:nvSpPr>
        <p:spPr>
          <a:xfrm>
            <a:off x="914400" y="3429000"/>
            <a:ext cx="36027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Smart manufacturing &amp; Industry 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9" name="Text 3"/>
          <p:cNvSpPr/>
          <p:nvPr/>
        </p:nvSpPr>
        <p:spPr>
          <a:xfrm>
            <a:off x="1033272" y="47731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20" name="Text 4"/>
          <p:cNvSpPr/>
          <p:nvPr/>
        </p:nvSpPr>
        <p:spPr>
          <a:xfrm>
            <a:off x="914400" y="5349240"/>
            <a:ext cx="36027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Energy-aware production floors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21" name="Text 5"/>
          <p:cNvSpPr/>
          <p:nvPr/>
        </p:nvSpPr>
        <p:spPr>
          <a:xfrm>
            <a:off x="5276088" y="28620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2" name="Text 6"/>
          <p:cNvSpPr/>
          <p:nvPr/>
        </p:nvSpPr>
        <p:spPr>
          <a:xfrm>
            <a:off x="5157216" y="3429000"/>
            <a:ext cx="3602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Secure industrial zones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23" name="Text 7"/>
          <p:cNvSpPr/>
          <p:nvPr/>
        </p:nvSpPr>
        <p:spPr>
          <a:xfrm>
            <a:off x="5276088" y="47731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1900">
              <a:latin typeface="Times New Roman"/>
              <a:cs typeface="Times New Roman"/>
            </a:endParaRPr>
          </a:p>
        </p:txBody>
      </p:sp>
      <p:sp>
        <p:nvSpPr>
          <p:cNvPr id="24" name="Text 8"/>
          <p:cNvSpPr/>
          <p:nvPr/>
        </p:nvSpPr>
        <p:spPr>
          <a:xfrm>
            <a:off x="5157216" y="5349240"/>
            <a:ext cx="36027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Digital twin–based predictive analytics</a:t>
            </a:r>
            <a:endParaRPr lang="en-US" sz="2400">
              <a:latin typeface="Times New Roman"/>
              <a:ea typeface="思源黑体-思源黑体-Regular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08</a:t>
            </a:r>
            <a:endParaRPr lang="en-US" sz="525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Future Enhancements</a:t>
            </a:r>
            <a:endParaRPr lang="en-US" sz="38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507992"/>
            <a:ext cx="4270248" cy="21762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4507992"/>
            <a:ext cx="4270248" cy="21762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4507992"/>
            <a:ext cx="4270248" cy="21762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37176"/>
            <a:ext cx="4297680" cy="18653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837176"/>
            <a:ext cx="4297680" cy="18653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4837176"/>
            <a:ext cx="4297680" cy="18653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36592"/>
            <a:ext cx="4297680" cy="128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504" y="4736592"/>
            <a:ext cx="4297680" cy="12801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064" y="4736592"/>
            <a:ext cx="4297680" cy="12801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507992"/>
            <a:ext cx="585216" cy="5852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2592" y="4507992"/>
            <a:ext cx="585216" cy="58521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2296" y="4507992"/>
            <a:ext cx="585216" cy="58521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63931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思源黑体-思源黑体-Regular"/>
                <a:ea typeface="思源黑体-思源黑体-Regular"/>
                <a:cs typeface="思源黑体-思源黑体-Regular" pitchFamily="34" charset="-120"/>
              </a:rPr>
              <a:t>Future </a:t>
            </a: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Enhancements</a:t>
            </a:r>
            <a:endParaRPr lang="en-US" sz="3800" dirty="0">
              <a:latin typeface="Times New Roman"/>
              <a:ea typeface="思源黑体-思源黑体-Regular"/>
            </a:endParaRPr>
          </a:p>
        </p:txBody>
      </p:sp>
      <p:sp>
        <p:nvSpPr>
          <p:cNvPr id="17" name="Text 1"/>
          <p:cNvSpPr/>
          <p:nvPr/>
        </p:nvSpPr>
        <p:spPr>
          <a:xfrm>
            <a:off x="914400" y="5257800"/>
            <a:ext cx="38496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AI-driven fault prediction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18" name="Text 2"/>
          <p:cNvSpPr/>
          <p:nvPr/>
        </p:nvSpPr>
        <p:spPr>
          <a:xfrm>
            <a:off x="2752344" y="45811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00" dirty="0"/>
          </a:p>
        </p:txBody>
      </p:sp>
      <p:sp>
        <p:nvSpPr>
          <p:cNvPr id="19" name="Text 3"/>
          <p:cNvSpPr/>
          <p:nvPr/>
        </p:nvSpPr>
        <p:spPr>
          <a:xfrm>
            <a:off x="5394960" y="5257800"/>
            <a:ext cx="38496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Edge computing for faster local decision-making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20" name="Text 4"/>
          <p:cNvSpPr/>
          <p:nvPr/>
        </p:nvSpPr>
        <p:spPr>
          <a:xfrm>
            <a:off x="7232904" y="45811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00" dirty="0"/>
          </a:p>
        </p:txBody>
      </p:sp>
      <p:sp>
        <p:nvSpPr>
          <p:cNvPr id="21" name="Text 5"/>
          <p:cNvSpPr/>
          <p:nvPr/>
        </p:nvSpPr>
        <p:spPr>
          <a:xfrm>
            <a:off x="9884664" y="5257800"/>
            <a:ext cx="3849624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Integration with robotic arms and automated conveyor systems</a:t>
            </a:r>
            <a:endParaRPr lang="en-US" sz="2400">
              <a:latin typeface="Times New Roman"/>
              <a:ea typeface="思源黑体-思源黑体-Regular"/>
              <a:cs typeface="Calibri"/>
            </a:endParaRPr>
          </a:p>
        </p:txBody>
      </p:sp>
      <p:sp>
        <p:nvSpPr>
          <p:cNvPr id="22" name="Text 6"/>
          <p:cNvSpPr/>
          <p:nvPr/>
        </p:nvSpPr>
        <p:spPr>
          <a:xfrm>
            <a:off x="11722608" y="45811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7530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880"/>
              </a:lnSpc>
              <a:buNone/>
            </a:pPr>
            <a:r>
              <a:rPr lang="en-US" sz="5250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Thank You</a:t>
            </a:r>
            <a:endParaRPr lang="en-US" sz="5250">
              <a:latin typeface="Times New Roman"/>
              <a:ea typeface="思源黑体-思源黑体-Regular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5250" dirty="0">
              <a:latin typeface="Times New Roman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Introduction</a:t>
            </a:r>
            <a:endParaRPr lang="en-US" sz="3800" dirty="0">
              <a:latin typeface="Times New Roman"/>
              <a:ea typeface="思源黑体-思源黑体-Regular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386584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3800" dirty="0">
              <a:latin typeface="Times New Roman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246120"/>
            <a:ext cx="8293608" cy="2395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This project implements Cyber-Physical System (CPS) for a smart molding station. The system integrates 8 nodes for real-time monitoring, control, and security of environmental parameters, machine health, and automated material handling. A 3D digital twin visualizes the live data and enforces bidirectional feedback, ensuring that access permissions and machine operations reflect real-world conditions.</a:t>
            </a:r>
            <a:endParaRPr lang="en-US" sz="2400" dirty="0">
              <a:latin typeface="Times New Roman"/>
              <a:ea typeface="思源黑体-思源黑体-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50" i="1" dirty="0">
                <a:solidFill>
                  <a:srgbClr val="CA7B7B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02</a:t>
            </a:r>
            <a:endParaRPr lang="en-US" sz="5250" dirty="0">
              <a:latin typeface="Times New Roman"/>
              <a:ea typeface="思源黑体-思源黑体-Regular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i="1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System Overview</a:t>
            </a:r>
            <a:endParaRPr lang="en-US" sz="3800" dirty="0">
              <a:latin typeface="Times New Roman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46120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00" dirty="0">
                <a:solidFill>
                  <a:srgbClr val="CA7B7B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3800" dirty="0">
              <a:latin typeface="Times New Roman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4096512"/>
            <a:ext cx="82936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Enable secure, automated, and intelligent control of a molding station with live data sharing to a 3D model.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084832"/>
            <a:ext cx="2606040" cy="22494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584" y="2084832"/>
            <a:ext cx="2606040" cy="22494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553712"/>
            <a:ext cx="2606040" cy="22494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584" y="4553712"/>
            <a:ext cx="2606040" cy="22494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2084832"/>
            <a:ext cx="2606040" cy="22494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4553712"/>
            <a:ext cx="2606040" cy="22494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04872"/>
            <a:ext cx="2633472" cy="19385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96" y="2404872"/>
            <a:ext cx="2642616" cy="19385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73752"/>
            <a:ext cx="2633472" cy="19385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96" y="4873752"/>
            <a:ext cx="2642616" cy="193852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936" y="2404872"/>
            <a:ext cx="2633472" cy="193852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936" y="4873752"/>
            <a:ext cx="2633472" cy="193852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13432"/>
            <a:ext cx="2633472" cy="12801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296" y="2313432"/>
            <a:ext cx="2642616" cy="12801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82312"/>
            <a:ext cx="2633472" cy="12801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296" y="4782312"/>
            <a:ext cx="2642616" cy="12801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936" y="2313432"/>
            <a:ext cx="2633472" cy="12801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936" y="4782312"/>
            <a:ext cx="2633472" cy="12801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9928" y="2084832"/>
            <a:ext cx="585216" cy="58521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9928" y="4553712"/>
            <a:ext cx="585216" cy="58521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5424" y="2084832"/>
            <a:ext cx="585216" cy="58521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5424" y="4553712"/>
            <a:ext cx="585216" cy="58521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064" y="2084832"/>
            <a:ext cx="585216" cy="58521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064" y="4553712"/>
            <a:ext cx="585216" cy="585216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85800" y="1216152"/>
            <a:ext cx="829360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Features:</a:t>
            </a:r>
            <a:endParaRPr lang="en-US" sz="3840" dirty="0"/>
          </a:p>
        </p:txBody>
      </p:sp>
      <p:sp>
        <p:nvSpPr>
          <p:cNvPr id="29" name="Text 1"/>
          <p:cNvSpPr/>
          <p:nvPr/>
        </p:nvSpPr>
        <p:spPr>
          <a:xfrm>
            <a:off x="1920240" y="2157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00" dirty="0"/>
          </a:p>
        </p:txBody>
      </p:sp>
      <p:sp>
        <p:nvSpPr>
          <p:cNvPr id="30" name="Text 2"/>
          <p:cNvSpPr/>
          <p:nvPr/>
        </p:nvSpPr>
        <p:spPr>
          <a:xfrm>
            <a:off x="914400" y="2825496"/>
            <a:ext cx="218541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Environmental Monitoring: temperature, humidity, air quality, light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  <p:sp>
        <p:nvSpPr>
          <p:cNvPr id="31" name="Text 3"/>
          <p:cNvSpPr/>
          <p:nvPr/>
        </p:nvSpPr>
        <p:spPr>
          <a:xfrm>
            <a:off x="3739896" y="2825496"/>
            <a:ext cx="218541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Machine Health Monitoring: RPM, vibration, voltage, current, power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2" name="Text 4"/>
          <p:cNvSpPr/>
          <p:nvPr/>
        </p:nvSpPr>
        <p:spPr>
          <a:xfrm>
            <a:off x="1920240" y="46268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00" dirty="0"/>
          </a:p>
        </p:txBody>
      </p:sp>
      <p:sp>
        <p:nvSpPr>
          <p:cNvPr id="33" name="Text 5"/>
          <p:cNvSpPr/>
          <p:nvPr/>
        </p:nvSpPr>
        <p:spPr>
          <a:xfrm>
            <a:off x="4745736" y="2157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00" dirty="0"/>
          </a:p>
        </p:txBody>
      </p:sp>
      <p:sp>
        <p:nvSpPr>
          <p:cNvPr id="34" name="Text 6"/>
          <p:cNvSpPr/>
          <p:nvPr/>
        </p:nvSpPr>
        <p:spPr>
          <a:xfrm>
            <a:off x="914400" y="5294376"/>
            <a:ext cx="218541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Secure Access Control: RFID authorization</a:t>
            </a:r>
            <a:endParaRPr lang="en-US" sz="2400" dirty="0">
              <a:latin typeface="Times New Roman"/>
            </a:endParaRPr>
          </a:p>
        </p:txBody>
      </p:sp>
      <p:sp>
        <p:nvSpPr>
          <p:cNvPr id="35" name="Text 7"/>
          <p:cNvSpPr/>
          <p:nvPr/>
        </p:nvSpPr>
        <p:spPr>
          <a:xfrm>
            <a:off x="3739896" y="5294376"/>
            <a:ext cx="218541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AGV (Automated Guided Vehicle) tracking using obstacle detector node</a:t>
            </a:r>
            <a:endParaRPr lang="en-US" sz="2400" dirty="0">
              <a:latin typeface="Times New Roman"/>
            </a:endParaRPr>
          </a:p>
        </p:txBody>
      </p:sp>
      <p:sp>
        <p:nvSpPr>
          <p:cNvPr id="36" name="Text 8"/>
          <p:cNvSpPr/>
          <p:nvPr/>
        </p:nvSpPr>
        <p:spPr>
          <a:xfrm>
            <a:off x="4745736" y="46268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00" dirty="0"/>
          </a:p>
        </p:txBody>
      </p:sp>
      <p:sp>
        <p:nvSpPr>
          <p:cNvPr id="37" name="Text 9"/>
          <p:cNvSpPr/>
          <p:nvPr/>
        </p:nvSpPr>
        <p:spPr>
          <a:xfrm>
            <a:off x="6565392" y="2825496"/>
            <a:ext cx="218541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 pitchFamily="34" charset="-122"/>
                <a:cs typeface="思源黑体-思源黑体-Regular" pitchFamily="34" charset="-120"/>
              </a:rPr>
              <a:t>Energy Management: fan/heater status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8" name="Text 10"/>
          <p:cNvSpPr/>
          <p:nvPr/>
        </p:nvSpPr>
        <p:spPr>
          <a:xfrm>
            <a:off x="7580376" y="2157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00" dirty="0"/>
          </a:p>
        </p:txBody>
      </p:sp>
      <p:sp>
        <p:nvSpPr>
          <p:cNvPr id="39" name="Text 11"/>
          <p:cNvSpPr/>
          <p:nvPr/>
        </p:nvSpPr>
        <p:spPr>
          <a:xfrm>
            <a:off x="6565392" y="5294376"/>
            <a:ext cx="218541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3D Digital Twin: real-time visualization and decision feedback</a:t>
            </a:r>
            <a:endParaRPr lang="en-US" sz="2400" dirty="0">
              <a:latin typeface="Times New Roman"/>
              <a:ea typeface="思源黑体-思源黑体-Regular"/>
            </a:endParaRPr>
          </a:p>
        </p:txBody>
      </p:sp>
      <p:sp>
        <p:nvSpPr>
          <p:cNvPr id="40" name="Text 12"/>
          <p:cNvSpPr/>
          <p:nvPr/>
        </p:nvSpPr>
        <p:spPr>
          <a:xfrm>
            <a:off x="7580376" y="46268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7200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Communication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22392"/>
            <a:ext cx="132679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400" dirty="0">
                <a:solidFill>
                  <a:srgbClr val="4B5071"/>
                </a:solidFill>
                <a:latin typeface="Times New Roman"/>
                <a:ea typeface="思源黑体-思源黑体-Regular"/>
                <a:cs typeface="思源黑体-思源黑体-Regular" pitchFamily="34" charset="-120"/>
              </a:rPr>
              <a:t>All nodes transmit sensor data to a central Cloud platform called ThingsBoard enabling bi-directional control.</a:t>
            </a:r>
            <a:endParaRPr lang="en-US" sz="2400">
              <a:latin typeface="Times New Roman"/>
              <a:ea typeface="思源黑体-思源黑体-Regular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5624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562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500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43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880"/>
              </a:lnSpc>
              <a:buNone/>
            </a:pPr>
            <a:r>
              <a:rPr lang="en-US" sz="529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34840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Node Architecture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85232"/>
            <a:ext cx="1326794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990"/>
              </a:lnSpc>
              <a:buNone/>
            </a:pPr>
            <a:r>
              <a:rPr lang="en-US" sz="3840" i="1" dirty="0">
                <a:solidFill>
                  <a:srgbClr val="CA7B7B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131</cp:revision>
  <dcterms:created xsi:type="dcterms:W3CDTF">2025-09-21T21:28:12Z</dcterms:created>
  <dcterms:modified xsi:type="dcterms:W3CDTF">2025-09-21T21:49:44Z</dcterms:modified>
</cp:coreProperties>
</file>